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4"/>
  </p:sldMasterIdLst>
  <p:notesMasterIdLst>
    <p:notesMasterId r:id="rId42"/>
  </p:notesMasterIdLst>
  <p:sldIdLst>
    <p:sldId id="256" r:id="rId5"/>
    <p:sldId id="265" r:id="rId6"/>
    <p:sldId id="267" r:id="rId7"/>
    <p:sldId id="266" r:id="rId8"/>
    <p:sldId id="269" r:id="rId9"/>
    <p:sldId id="270" r:id="rId10"/>
    <p:sldId id="268" r:id="rId11"/>
    <p:sldId id="258" r:id="rId12"/>
    <p:sldId id="283" r:id="rId13"/>
    <p:sldId id="294" r:id="rId14"/>
    <p:sldId id="284" r:id="rId15"/>
    <p:sldId id="271" r:id="rId16"/>
    <p:sldId id="282" r:id="rId17"/>
    <p:sldId id="285" r:id="rId18"/>
    <p:sldId id="272" r:id="rId19"/>
    <p:sldId id="293" r:id="rId20"/>
    <p:sldId id="288" r:id="rId21"/>
    <p:sldId id="290" r:id="rId22"/>
    <p:sldId id="286" r:id="rId23"/>
    <p:sldId id="287" r:id="rId24"/>
    <p:sldId id="291" r:id="rId25"/>
    <p:sldId id="273" r:id="rId26"/>
    <p:sldId id="274" r:id="rId27"/>
    <p:sldId id="292" r:id="rId28"/>
    <p:sldId id="275" r:id="rId29"/>
    <p:sldId id="276" r:id="rId30"/>
    <p:sldId id="259" r:id="rId31"/>
    <p:sldId id="277" r:id="rId32"/>
    <p:sldId id="278" r:id="rId33"/>
    <p:sldId id="260" r:id="rId34"/>
    <p:sldId id="279" r:id="rId35"/>
    <p:sldId id="261" r:id="rId36"/>
    <p:sldId id="280" r:id="rId37"/>
    <p:sldId id="281" r:id="rId38"/>
    <p:sldId id="262" r:id="rId39"/>
    <p:sldId id="263" r:id="rId40"/>
    <p:sldId id="264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96" d="100"/>
          <a:sy n="96" d="100"/>
        </p:scale>
        <p:origin x="87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75DAE4-B5DF-40B2-BE76-781E908A6D03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0AFE01-D1E0-4515-9498-48DCB3419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857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AFE01-D1E0-4515-9498-48DCB34196D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49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218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564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26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167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8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684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523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40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078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823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605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5/6/2024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639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FA0684-D39E-88CA-4C6C-06DF05D38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ctr"/>
            <a:r>
              <a:rPr lang="en-US" sz="8000" dirty="0"/>
              <a:t>Sanctum TTRPG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A6B5B7-5E6E-0E11-4AB4-6CB5D8B1D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/>
          </a:bodyPr>
          <a:lstStyle/>
          <a:p>
            <a:r>
              <a:rPr lang="en-US" dirty="0"/>
              <a:t>Johnathan Partridge</a:t>
            </a:r>
          </a:p>
        </p:txBody>
      </p:sp>
      <p:sp>
        <p:nvSpPr>
          <p:cNvPr id="73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27432"/>
          </a:xfrm>
          <a:custGeom>
            <a:avLst/>
            <a:gdLst>
              <a:gd name="connsiteX0" fmla="*/ 0 w 3474720"/>
              <a:gd name="connsiteY0" fmla="*/ 0 h 27432"/>
              <a:gd name="connsiteX1" fmla="*/ 660197 w 3474720"/>
              <a:gd name="connsiteY1" fmla="*/ 0 h 27432"/>
              <a:gd name="connsiteX2" fmla="*/ 1355141 w 3474720"/>
              <a:gd name="connsiteY2" fmla="*/ 0 h 27432"/>
              <a:gd name="connsiteX3" fmla="*/ 2084832 w 3474720"/>
              <a:gd name="connsiteY3" fmla="*/ 0 h 27432"/>
              <a:gd name="connsiteX4" fmla="*/ 2814523 w 3474720"/>
              <a:gd name="connsiteY4" fmla="*/ 0 h 27432"/>
              <a:gd name="connsiteX5" fmla="*/ 3474720 w 3474720"/>
              <a:gd name="connsiteY5" fmla="*/ 0 h 27432"/>
              <a:gd name="connsiteX6" fmla="*/ 3474720 w 3474720"/>
              <a:gd name="connsiteY6" fmla="*/ 27432 h 27432"/>
              <a:gd name="connsiteX7" fmla="*/ 2710282 w 3474720"/>
              <a:gd name="connsiteY7" fmla="*/ 27432 h 27432"/>
              <a:gd name="connsiteX8" fmla="*/ 1945843 w 3474720"/>
              <a:gd name="connsiteY8" fmla="*/ 27432 h 27432"/>
              <a:gd name="connsiteX9" fmla="*/ 1250899 w 3474720"/>
              <a:gd name="connsiteY9" fmla="*/ 27432 h 27432"/>
              <a:gd name="connsiteX10" fmla="*/ 0 w 3474720"/>
              <a:gd name="connsiteY10" fmla="*/ 27432 h 27432"/>
              <a:gd name="connsiteX11" fmla="*/ 0 w 347472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74720" h="27432" fill="none" extrusionOk="0">
                <a:moveTo>
                  <a:pt x="0" y="0"/>
                </a:moveTo>
                <a:cubicBezTo>
                  <a:pt x="307185" y="-8713"/>
                  <a:pt x="392307" y="-13121"/>
                  <a:pt x="660197" y="0"/>
                </a:cubicBezTo>
                <a:cubicBezTo>
                  <a:pt x="928087" y="13121"/>
                  <a:pt x="1167029" y="-2668"/>
                  <a:pt x="1355141" y="0"/>
                </a:cubicBezTo>
                <a:cubicBezTo>
                  <a:pt x="1543253" y="2668"/>
                  <a:pt x="1739408" y="-6709"/>
                  <a:pt x="2084832" y="0"/>
                </a:cubicBezTo>
                <a:cubicBezTo>
                  <a:pt x="2430256" y="6709"/>
                  <a:pt x="2538889" y="29706"/>
                  <a:pt x="2814523" y="0"/>
                </a:cubicBezTo>
                <a:cubicBezTo>
                  <a:pt x="3090157" y="-29706"/>
                  <a:pt x="3152920" y="-15446"/>
                  <a:pt x="3474720" y="0"/>
                </a:cubicBezTo>
                <a:cubicBezTo>
                  <a:pt x="3473554" y="7395"/>
                  <a:pt x="3474765" y="21864"/>
                  <a:pt x="3474720" y="27432"/>
                </a:cubicBezTo>
                <a:cubicBezTo>
                  <a:pt x="3275380" y="12730"/>
                  <a:pt x="2958934" y="10130"/>
                  <a:pt x="2710282" y="27432"/>
                </a:cubicBezTo>
                <a:cubicBezTo>
                  <a:pt x="2461630" y="44734"/>
                  <a:pt x="2131168" y="43757"/>
                  <a:pt x="1945843" y="27432"/>
                </a:cubicBezTo>
                <a:cubicBezTo>
                  <a:pt x="1760518" y="11107"/>
                  <a:pt x="1444829" y="-3738"/>
                  <a:pt x="1250899" y="27432"/>
                </a:cubicBezTo>
                <a:cubicBezTo>
                  <a:pt x="1056969" y="58602"/>
                  <a:pt x="444992" y="5276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474720" h="27432" stroke="0" extrusionOk="0">
                <a:moveTo>
                  <a:pt x="0" y="0"/>
                </a:moveTo>
                <a:cubicBezTo>
                  <a:pt x="300114" y="-5103"/>
                  <a:pt x="525093" y="-25284"/>
                  <a:pt x="660197" y="0"/>
                </a:cubicBezTo>
                <a:cubicBezTo>
                  <a:pt x="795301" y="25284"/>
                  <a:pt x="1023172" y="17955"/>
                  <a:pt x="1250899" y="0"/>
                </a:cubicBezTo>
                <a:cubicBezTo>
                  <a:pt x="1478626" y="-17955"/>
                  <a:pt x="1782079" y="-27844"/>
                  <a:pt x="2015338" y="0"/>
                </a:cubicBezTo>
                <a:cubicBezTo>
                  <a:pt x="2248597" y="27844"/>
                  <a:pt x="2491007" y="27648"/>
                  <a:pt x="2675534" y="0"/>
                </a:cubicBezTo>
                <a:cubicBezTo>
                  <a:pt x="2860061" y="-27648"/>
                  <a:pt x="3088679" y="-3661"/>
                  <a:pt x="3474720" y="0"/>
                </a:cubicBezTo>
                <a:cubicBezTo>
                  <a:pt x="3474913" y="12649"/>
                  <a:pt x="3473732" y="17989"/>
                  <a:pt x="3474720" y="27432"/>
                </a:cubicBezTo>
                <a:cubicBezTo>
                  <a:pt x="3317198" y="15714"/>
                  <a:pt x="2959205" y="52182"/>
                  <a:pt x="2779776" y="27432"/>
                </a:cubicBezTo>
                <a:cubicBezTo>
                  <a:pt x="2600347" y="2682"/>
                  <a:pt x="2382660" y="-684"/>
                  <a:pt x="2015338" y="27432"/>
                </a:cubicBezTo>
                <a:cubicBezTo>
                  <a:pt x="1648016" y="55548"/>
                  <a:pt x="1641073" y="39646"/>
                  <a:pt x="1424635" y="27432"/>
                </a:cubicBezTo>
                <a:cubicBezTo>
                  <a:pt x="1208197" y="15218"/>
                  <a:pt x="1021559" y="15893"/>
                  <a:pt x="729691" y="27432"/>
                </a:cubicBezTo>
                <a:cubicBezTo>
                  <a:pt x="437823" y="38971"/>
                  <a:pt x="153856" y="-2647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47B547"/>
          </a:solidFill>
          <a:ln w="38100" cap="rnd">
            <a:solidFill>
              <a:srgbClr val="47B54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64" descr="A table with a desk full of objects&#10;&#10;Description automatically generated with medium confidence">
            <a:extLst>
              <a:ext uri="{FF2B5EF4-FFF2-40B4-BE49-F238E27FC236}">
                <a16:creationId xmlns:a16="http://schemas.microsoft.com/office/drawing/2014/main" id="{D01A2284-0557-2272-EDAC-6AA12C81F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2" r="12763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726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027C6-6BBF-ED6A-FFD0-EBBA8BB0D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TryREsult</a:t>
            </a:r>
            <a:r>
              <a:rPr lang="en-US" dirty="0"/>
              <a:t>&lt;T&gt;</a:t>
            </a:r>
          </a:p>
        </p:txBody>
      </p:sp>
      <p:pic>
        <p:nvPicPr>
          <p:cNvPr id="5" name="Content Placeholder 4" descr="A black background with white squares&#10;&#10;Description automatically generated">
            <a:extLst>
              <a:ext uri="{FF2B5EF4-FFF2-40B4-BE49-F238E27FC236}">
                <a16:creationId xmlns:a16="http://schemas.microsoft.com/office/drawing/2014/main" id="{AE94A4AB-8A6B-12F4-6CDF-88BCBB35E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42" y="2713975"/>
            <a:ext cx="8091715" cy="2938679"/>
          </a:xfrm>
        </p:spPr>
      </p:pic>
    </p:spTree>
    <p:extLst>
      <p:ext uri="{BB962C8B-B14F-4D97-AF65-F5344CB8AC3E}">
        <p14:creationId xmlns:p14="http://schemas.microsoft.com/office/powerpoint/2010/main" val="3683051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04C910-E1AD-274D-EA56-B21E5C2B6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800" dirty="0"/>
              <a:t>Database erd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47B547"/>
          </a:solidFill>
          <a:ln w="38100" cap="rnd">
            <a:solidFill>
              <a:srgbClr val="47B54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4" descr="A black screen with white rectangles&#10;&#10;Description automatically generated">
            <a:extLst>
              <a:ext uri="{FF2B5EF4-FFF2-40B4-BE49-F238E27FC236}">
                <a16:creationId xmlns:a16="http://schemas.microsoft.com/office/drawing/2014/main" id="{D4EE05CB-E0A9-DE0B-5B72-7035483A9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037" y="639193"/>
            <a:ext cx="7683433" cy="572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46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EAFA5-B010-2082-E1E2-C79292B26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algorithmic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14AF2-418E-6782-244C-D6DC1E49D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Modify by Path Algorithm</a:t>
            </a:r>
          </a:p>
          <a:p>
            <a:r>
              <a:rPr lang="en-US" dirty="0"/>
              <a:t>Async Locking</a:t>
            </a:r>
          </a:p>
          <a:p>
            <a:r>
              <a:rPr lang="en-US" dirty="0"/>
              <a:t>Real-time synchronization </a:t>
            </a:r>
          </a:p>
          <a:p>
            <a:r>
              <a:rPr lang="en-US" dirty="0"/>
              <a:t>Profanity Guard</a:t>
            </a:r>
          </a:p>
          <a:p>
            <a:r>
              <a:rPr lang="en-US" dirty="0"/>
              <a:t>User Password encryption</a:t>
            </a:r>
          </a:p>
          <a:p>
            <a:r>
              <a:rPr lang="en-US" dirty="0"/>
              <a:t>Armor Layering</a:t>
            </a:r>
          </a:p>
          <a:p>
            <a:r>
              <a:rPr lang="en-US" dirty="0"/>
              <a:t>Responsive User Interface</a:t>
            </a:r>
          </a:p>
        </p:txBody>
      </p:sp>
    </p:spTree>
    <p:extLst>
      <p:ext uri="{BB962C8B-B14F-4D97-AF65-F5344CB8AC3E}">
        <p14:creationId xmlns:p14="http://schemas.microsoft.com/office/powerpoint/2010/main" val="2298103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47EDFB-655C-9002-4B36-806D715E4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 dirty="0"/>
              <a:t>Modify By Path algorithm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47B547"/>
          </a:solidFill>
          <a:ln w="38100" cap="rnd">
            <a:solidFill>
              <a:srgbClr val="47B54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CBF6B19-5CD5-2627-4241-6E10E1791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151" y="1430849"/>
            <a:ext cx="8158768" cy="454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721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7EDFB-655C-9002-4B36-806D715E4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locking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327053A-A77A-DDBE-91AC-AB15C6DA2B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19" y="2886456"/>
            <a:ext cx="6053328" cy="34290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How to use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dirty="0" err="1"/>
              <a:t>GetLock</a:t>
            </a:r>
            <a:r>
              <a:rPr lang="en-US" dirty="0"/>
              <a:t>() to Get the Semaphore associated with the </a:t>
            </a:r>
            <a:r>
              <a:rPr lang="en-US" dirty="0" err="1"/>
              <a:t>CharacterID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the </a:t>
            </a:r>
            <a:r>
              <a:rPr lang="en-US" dirty="0" err="1"/>
              <a:t>Semaphore.WaitAsync</a:t>
            </a:r>
            <a:r>
              <a:rPr lang="en-US" dirty="0"/>
              <a:t>() to wait for access to the </a:t>
            </a:r>
            <a:r>
              <a:rPr lang="en-US" dirty="0" err="1"/>
              <a:t>CharacterID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When finished use </a:t>
            </a:r>
            <a:r>
              <a:rPr lang="en-US" dirty="0" err="1"/>
              <a:t>Semaphore.Release</a:t>
            </a:r>
            <a:r>
              <a:rPr lang="en-US" dirty="0"/>
              <a:t>()</a:t>
            </a:r>
          </a:p>
          <a:p>
            <a:r>
              <a:rPr lang="en-US" dirty="0"/>
              <a:t>This process allows the async locking of actions on a Character by locking access to the </a:t>
            </a:r>
            <a:r>
              <a:rPr lang="en-US" dirty="0" err="1"/>
              <a:t>CharacterID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8707AF9-B4AA-42D6-42B2-4EC3D108D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994" y="973074"/>
            <a:ext cx="5492377" cy="169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91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47EDFB-655C-9002-4B36-806D715E4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/>
              <a:t>Real-time Synchronization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47B547"/>
          </a:solidFill>
          <a:ln w="38100" cap="rnd">
            <a:solidFill>
              <a:srgbClr val="47B54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AFF95CAE-0628-FA3D-BF09-E7A5AC776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535" y="1151698"/>
            <a:ext cx="8374377" cy="525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395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4D3B30-A804-68E0-79FB-308EB628D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 dirty="0"/>
              <a:t>Setup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47B547"/>
          </a:solidFill>
          <a:ln w="38100" cap="rnd">
            <a:solidFill>
              <a:srgbClr val="47B54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27BFB8E7-EF59-29AA-CD85-62BD2FD35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412" y="639193"/>
            <a:ext cx="8058772" cy="592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427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0DAD-2EAB-2E68-CEAF-DB633FDCB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839865"/>
            <a:ext cx="10909640" cy="9049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600"/>
              <a:t>Data Flow</a:t>
            </a:r>
          </a:p>
        </p:txBody>
      </p:sp>
      <p:pic>
        <p:nvPicPr>
          <p:cNvPr id="4" name="Content Placeholder 6" descr="A black background with white rectangles&#10;&#10;Description automatically generated">
            <a:extLst>
              <a:ext uri="{FF2B5EF4-FFF2-40B4-BE49-F238E27FC236}">
                <a16:creationId xmlns:a16="http://schemas.microsoft.com/office/drawing/2014/main" id="{B073E2D4-D587-2EF0-F31A-104FBCBE1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442" y="2633472"/>
            <a:ext cx="9352067" cy="39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73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0DAD-2EAB-2E68-CEAF-DB633FDCB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 dirty="0"/>
              <a:t>INOTIFYTRACKED</a:t>
            </a:r>
            <a:br>
              <a:rPr lang="en-US" sz="5800" dirty="0"/>
            </a:br>
            <a:r>
              <a:rPr lang="en-US" sz="5800" dirty="0"/>
              <a:t>MODIFICATION</a:t>
            </a: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47B547"/>
          </a:solidFill>
          <a:ln w="38100" cap="rnd">
            <a:solidFill>
              <a:srgbClr val="47B54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10">
            <a:extLst>
              <a:ext uri="{FF2B5EF4-FFF2-40B4-BE49-F238E27FC236}">
                <a16:creationId xmlns:a16="http://schemas.microsoft.com/office/drawing/2014/main" id="{4FB7EE4D-D80A-1347-9A10-B27E0A6EB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107" y="640080"/>
            <a:ext cx="7184994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46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FA242E-513F-C9F6-6313-8FF693813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/>
              <a:t>Frontend</a:t>
            </a:r>
          </a:p>
        </p:txBody>
      </p:sp>
      <p:sp>
        <p:nvSpPr>
          <p:cNvPr id="3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47B547"/>
          </a:solidFill>
          <a:ln w="38100" cap="rnd">
            <a:solidFill>
              <a:srgbClr val="47B54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3276CAC-44A8-CAD9-BFD8-9F0D8531D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034461"/>
            <a:ext cx="7214616" cy="476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52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6C22F-30FD-A0B9-122F-212A35E46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Sanctum Tabletop Roleplaying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7D097-EB68-1A63-93D2-135077FAB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Unreleased dark low-fantasy TTRPG with a punishing combat system.</a:t>
            </a:r>
          </a:p>
          <a:p>
            <a:r>
              <a:rPr lang="en-US" dirty="0"/>
              <a:t>Complex rules</a:t>
            </a:r>
          </a:p>
          <a:p>
            <a:pPr lvl="1"/>
            <a:r>
              <a:rPr lang="en-US" dirty="0"/>
              <a:t>Armor Layering</a:t>
            </a:r>
          </a:p>
          <a:p>
            <a:pPr lvl="1"/>
            <a:r>
              <a:rPr lang="en-US" dirty="0"/>
              <a:t>Derived Statistics</a:t>
            </a:r>
          </a:p>
          <a:p>
            <a:pPr lvl="1"/>
            <a:r>
              <a:rPr lang="en-US" dirty="0"/>
              <a:t>Encumbrance</a:t>
            </a:r>
          </a:p>
          <a:p>
            <a:pPr lvl="1"/>
            <a:r>
              <a:rPr lang="en-US" dirty="0"/>
              <a:t>Memory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036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FA242E-513F-C9F6-6313-8FF693813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/>
              <a:t>Backend</a:t>
            </a:r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47B547"/>
          </a:solidFill>
          <a:ln w="38100" cap="rnd">
            <a:solidFill>
              <a:srgbClr val="47B54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10" descr="A black screen with white rectangles&#10;&#10;Description automatically generated">
            <a:extLst>
              <a:ext uri="{FF2B5EF4-FFF2-40B4-BE49-F238E27FC236}">
                <a16:creationId xmlns:a16="http://schemas.microsoft.com/office/drawing/2014/main" id="{E6ECD5EE-F872-E890-D352-7FD2853CF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652" y="640079"/>
            <a:ext cx="6946934" cy="597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904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7E5762-AA7E-1339-AC7E-F22DAF427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839865"/>
            <a:ext cx="10909640" cy="90497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6000" dirty="0"/>
              <a:t>Character caching Background service</a:t>
            </a:r>
          </a:p>
        </p:txBody>
      </p:sp>
      <p:pic>
        <p:nvPicPr>
          <p:cNvPr id="4" name="Content Placeholder 6" descr="A black and white diagram&#10;&#10;Description automatically generated">
            <a:extLst>
              <a:ext uri="{FF2B5EF4-FFF2-40B4-BE49-F238E27FC236}">
                <a16:creationId xmlns:a16="http://schemas.microsoft.com/office/drawing/2014/main" id="{AFCFFF97-E7A3-F668-5C7E-7E54B1C412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2911130"/>
            <a:ext cx="11548872" cy="334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10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FA767-C03D-894B-77FE-798E04830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Profanity Guard</a:t>
            </a: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79223A5-F2B6-CA5B-943E-455F0DA1F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567" y="2264705"/>
            <a:ext cx="7066865" cy="4117701"/>
          </a:xfrm>
        </p:spPr>
      </p:pic>
    </p:spTree>
    <p:extLst>
      <p:ext uri="{BB962C8B-B14F-4D97-AF65-F5344CB8AC3E}">
        <p14:creationId xmlns:p14="http://schemas.microsoft.com/office/powerpoint/2010/main" val="3314321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C812C-5392-C955-0189-0A5935044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Armor Layering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372292-939B-32C5-77DD-309CD3FACA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4600" dirty="0"/>
              <a:t>Problem</a:t>
            </a:r>
            <a:r>
              <a:rPr lang="en-US" b="1" dirty="0"/>
              <a:t>:</a:t>
            </a:r>
            <a:br>
              <a:rPr lang="en-US" dirty="0"/>
            </a:br>
            <a:r>
              <a:rPr lang="en-US" dirty="0"/>
              <a:t>A piece of armor can cover X parts of the body, and takes up a Armor Layer (</a:t>
            </a:r>
            <a:r>
              <a:rPr lang="en-US" dirty="0" err="1"/>
              <a:t>Light,Medium,Heavy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For each slot you can only have one of each type of layer.</a:t>
            </a:r>
          </a:p>
          <a:p>
            <a:pPr marL="0" indent="0">
              <a:buNone/>
            </a:pPr>
            <a:r>
              <a:rPr lang="en-US" dirty="0"/>
              <a:t>There are a total of 12 slots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6C80ED-6E59-7975-F139-48780B4410E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4600" dirty="0"/>
              <a:t>Solution</a:t>
            </a:r>
            <a:r>
              <a:rPr lang="en-US" sz="4600" b="1" dirty="0"/>
              <a:t>:</a:t>
            </a:r>
            <a:endParaRPr lang="en-US" sz="4600" dirty="0"/>
          </a:p>
          <a:p>
            <a:pPr marL="0" indent="0">
              <a:buNone/>
            </a:pPr>
            <a:r>
              <a:rPr lang="en-US" dirty="0"/>
              <a:t>We can store armor slots in the binary representation of an integer. </a:t>
            </a:r>
          </a:p>
          <a:p>
            <a:pPr marL="0" indent="0">
              <a:buNone/>
            </a:pPr>
            <a:r>
              <a:rPr lang="en-US" dirty="0"/>
              <a:t>	0000 0000 0000 0000</a:t>
            </a:r>
          </a:p>
          <a:p>
            <a:pPr marL="0" indent="0">
              <a:buNone/>
            </a:pPr>
            <a:r>
              <a:rPr lang="en-US" dirty="0"/>
              <a:t>Each bit represents whether a piece of armor takes up the corresponding spot.</a:t>
            </a:r>
          </a:p>
          <a:p>
            <a:pPr marL="0" indent="0">
              <a:buNone/>
            </a:pPr>
            <a:r>
              <a:rPr lang="en-US" dirty="0"/>
              <a:t>For example: </a:t>
            </a:r>
          </a:p>
          <a:p>
            <a:pPr marL="0" indent="0">
              <a:buNone/>
            </a:pPr>
            <a:r>
              <a:rPr lang="en-US" dirty="0"/>
              <a:t>	0000 0000 0000 0011</a:t>
            </a:r>
          </a:p>
          <a:p>
            <a:pPr marL="0" indent="0">
              <a:buNone/>
            </a:pPr>
            <a:r>
              <a:rPr lang="en-US" dirty="0"/>
              <a:t>Would represent an Armor Piece that covers the head and neck.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078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DE7A45-603D-504A-3F55-5C06F7A32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839865"/>
            <a:ext cx="10909640" cy="9049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600"/>
              <a:t>Armor Layering DIAGRAM</a:t>
            </a:r>
          </a:p>
        </p:txBody>
      </p:sp>
      <p:pic>
        <p:nvPicPr>
          <p:cNvPr id="6" name="Content Placeholder 5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E6D0C28C-9B49-85AE-72BF-CEB5AE2552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17" y="1818533"/>
            <a:ext cx="10459783" cy="457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800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9697D-B4EC-EDA0-0FC8-E8D495D1C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Password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7ABAD-E59C-A6A3-BE36-EBF5F96017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Creation</a:t>
            </a:r>
          </a:p>
          <a:p>
            <a:r>
              <a:rPr lang="en-US" dirty="0"/>
              <a:t>Generate a random hex string as a salt.</a:t>
            </a:r>
          </a:p>
          <a:p>
            <a:r>
              <a:rPr lang="en-US" dirty="0"/>
              <a:t>Store this salt associated with the user.</a:t>
            </a:r>
          </a:p>
          <a:p>
            <a:r>
              <a:rPr lang="en-US" dirty="0"/>
              <a:t>Use the salt to encrypt password with </a:t>
            </a:r>
            <a:r>
              <a:rPr lang="en-US" dirty="0" err="1"/>
              <a:t>builtin</a:t>
            </a:r>
            <a:r>
              <a:rPr lang="en-US" dirty="0"/>
              <a:t> </a:t>
            </a:r>
            <a:r>
              <a:rPr lang="en-US" dirty="0" err="1"/>
              <a:t>KeyDeriviation</a:t>
            </a:r>
            <a:r>
              <a:rPr lang="en-US" dirty="0"/>
              <a:t> with HMACSHA256 encryption with 10000 iterations.</a:t>
            </a:r>
          </a:p>
          <a:p>
            <a:r>
              <a:rPr lang="en-US" dirty="0"/>
              <a:t>Save salted password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880A45-AF25-8263-176A-38445F90AD7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Usage</a:t>
            </a:r>
          </a:p>
          <a:p>
            <a:r>
              <a:rPr lang="en-US" dirty="0"/>
              <a:t>Load salt and salted password</a:t>
            </a:r>
          </a:p>
          <a:p>
            <a:r>
              <a:rPr lang="en-US" dirty="0"/>
              <a:t>Encrypt given password with salt.</a:t>
            </a:r>
          </a:p>
          <a:p>
            <a:r>
              <a:rPr lang="en-US" dirty="0"/>
              <a:t>Check that salted password and encrypted password are same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114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F90FCD-F5A0-DD65-8DB8-EB2A6054F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/>
              <a:t>User Interface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47B547"/>
          </a:solidFill>
          <a:ln w="38100" cap="rnd">
            <a:solidFill>
              <a:srgbClr val="47B54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01500D3-CEF2-14C3-301C-B72DEFE496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980351"/>
            <a:ext cx="7214616" cy="486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48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F2240-7833-2E42-4405-832BA3997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3897857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A00C1-C760-FC10-CE20-3C2B10F83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9F33-EE16-9789-55AE-A2EFD2580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Currently only around 40 unit tests to test basic functionality.</a:t>
            </a:r>
          </a:p>
          <a:p>
            <a:pPr lvl="1"/>
            <a:r>
              <a:rPr lang="en-US" dirty="0"/>
              <a:t>Database operations</a:t>
            </a:r>
          </a:p>
          <a:p>
            <a:pPr lvl="1"/>
            <a:r>
              <a:rPr lang="en-US" dirty="0" err="1"/>
              <a:t>TrackedModification</a:t>
            </a:r>
            <a:r>
              <a:rPr lang="en-US" dirty="0"/>
              <a:t> events</a:t>
            </a:r>
          </a:p>
          <a:p>
            <a:pPr lvl="1"/>
            <a:r>
              <a:rPr lang="en-US" dirty="0" err="1"/>
              <a:t>ModificationByPath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609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63973-5B6E-A7E3-E19F-9951EAB82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Functionality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DB28D-B472-C16B-E997-3EF9BC928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Setup Local/Production launch settings to test against different aspects.</a:t>
            </a:r>
          </a:p>
          <a:p>
            <a:pPr lvl="1"/>
            <a:r>
              <a:rPr lang="en-US" dirty="0"/>
              <a:t>Local Webpage against the live backend, etc.</a:t>
            </a:r>
          </a:p>
        </p:txBody>
      </p:sp>
    </p:spTree>
    <p:extLst>
      <p:ext uri="{BB962C8B-B14F-4D97-AF65-F5344CB8AC3E}">
        <p14:creationId xmlns:p14="http://schemas.microsoft.com/office/powerpoint/2010/main" val="3966569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30D1D-9996-96B2-83C4-848C7907D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568AE-3397-E4E7-F21A-09E6EC179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DOTNET Projects</a:t>
            </a:r>
          </a:p>
          <a:p>
            <a:r>
              <a:rPr lang="en-US" dirty="0"/>
              <a:t>CIS 560 Project</a:t>
            </a:r>
          </a:p>
          <a:p>
            <a:r>
              <a:rPr lang="en-US" dirty="0"/>
              <a:t>Developed DOTNET applications at internships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6487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3F91F-4145-A2E0-8E30-612FEB2A7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25642648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B9155-FF7D-49C3-EB5D-4FD0F5FC7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DEEB-D087-36E8-FF4E-0E82282EB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https://knightsofherman.azurewebsites.net</a:t>
            </a:r>
          </a:p>
        </p:txBody>
      </p:sp>
    </p:spTree>
    <p:extLst>
      <p:ext uri="{BB962C8B-B14F-4D97-AF65-F5344CB8AC3E}">
        <p14:creationId xmlns:p14="http://schemas.microsoft.com/office/powerpoint/2010/main" val="190178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9AA24-D13B-A7D2-423D-766BEC04E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2484606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2A29-35FE-E58B-9AA4-47D68A661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1FFB1-5F6A-7CEE-E199-45DBB7C5C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Account Registration</a:t>
            </a:r>
          </a:p>
          <a:p>
            <a:r>
              <a:rPr lang="en-US" dirty="0"/>
              <a:t>User Login</a:t>
            </a:r>
          </a:p>
          <a:p>
            <a:r>
              <a:rPr lang="en-US" dirty="0"/>
              <a:t>Character Creation</a:t>
            </a:r>
          </a:p>
          <a:p>
            <a:r>
              <a:rPr lang="en-US" dirty="0"/>
              <a:t>Sharing Character</a:t>
            </a:r>
          </a:p>
          <a:p>
            <a:r>
              <a:rPr lang="en-US" dirty="0"/>
              <a:t>Live Updates and Character Sheet Overview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073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2B014-3CEC-BCFF-AE08-179A660F7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38376"/>
            <a:ext cx="7781544" cy="3392424"/>
          </a:xfrm>
        </p:spPr>
        <p:txBody>
          <a:bodyPr/>
          <a:lstStyle/>
          <a:p>
            <a:r>
              <a:rPr lang="en-US" dirty="0"/>
              <a:t>What’s Next?</a:t>
            </a:r>
          </a:p>
        </p:txBody>
      </p:sp>
    </p:spTree>
    <p:extLst>
      <p:ext uri="{BB962C8B-B14F-4D97-AF65-F5344CB8AC3E}">
        <p14:creationId xmlns:p14="http://schemas.microsoft.com/office/powerpoint/2010/main" val="21174568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F662E-EBAA-9783-07E9-5884AFB14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557E6-144B-5DD7-30A8-13E2649FB4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Create a UI testing document</a:t>
            </a:r>
          </a:p>
          <a:p>
            <a:r>
              <a:rPr lang="en-US" dirty="0"/>
              <a:t>Increase the amount of unit testing</a:t>
            </a:r>
          </a:p>
          <a:p>
            <a:r>
              <a:rPr lang="en-US" dirty="0"/>
              <a:t>Load testing</a:t>
            </a:r>
          </a:p>
          <a:p>
            <a:r>
              <a:rPr lang="en-US" dirty="0"/>
              <a:t>Version 1.0 Features</a:t>
            </a:r>
          </a:p>
          <a:p>
            <a:pPr lvl="1"/>
            <a:r>
              <a:rPr lang="en-US" dirty="0"/>
              <a:t>Status Effects</a:t>
            </a:r>
          </a:p>
          <a:p>
            <a:pPr lvl="1"/>
            <a:r>
              <a:rPr lang="en-US" dirty="0"/>
              <a:t>Dice Rolling</a:t>
            </a:r>
          </a:p>
          <a:p>
            <a:r>
              <a:rPr lang="en-US" dirty="0"/>
              <a:t>Version 2.0 Features</a:t>
            </a:r>
          </a:p>
          <a:p>
            <a:pPr lvl="1"/>
            <a:r>
              <a:rPr lang="en-US" dirty="0"/>
              <a:t>Campaign Manager with </a:t>
            </a:r>
            <a:r>
              <a:rPr lang="en-US" dirty="0" err="1"/>
              <a:t>Battlemaps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BD0EFC-9C11-B5F7-D260-7ADD5461B5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Wiki</a:t>
            </a:r>
          </a:p>
          <a:p>
            <a:pPr lvl="1"/>
            <a:r>
              <a:rPr lang="en-US" dirty="0"/>
              <a:t>Rules</a:t>
            </a:r>
          </a:p>
          <a:p>
            <a:pPr lvl="1"/>
            <a:r>
              <a:rPr lang="en-US" dirty="0"/>
              <a:t>Items</a:t>
            </a:r>
          </a:p>
          <a:p>
            <a:pPr lvl="1"/>
            <a:r>
              <a:rPr lang="en-US" dirty="0"/>
              <a:t>Abilities</a:t>
            </a:r>
          </a:p>
          <a:p>
            <a:pPr lvl="1"/>
            <a:r>
              <a:rPr lang="en-US" dirty="0"/>
              <a:t>Integration with character sheet</a:t>
            </a:r>
          </a:p>
        </p:txBody>
      </p:sp>
    </p:spTree>
    <p:extLst>
      <p:ext uri="{BB962C8B-B14F-4D97-AF65-F5344CB8AC3E}">
        <p14:creationId xmlns:p14="http://schemas.microsoft.com/office/powerpoint/2010/main" val="1869672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6EC6F-03C7-7498-D6CF-3E0D60410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2C835-A794-BFEE-E63A-CA416B9D2F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Need to increase the levels of abstraction for ease of testing</a:t>
            </a:r>
          </a:p>
          <a:p>
            <a:r>
              <a:rPr lang="en-US" dirty="0"/>
              <a:t>Start with frontend instead of backend</a:t>
            </a:r>
          </a:p>
          <a:p>
            <a:r>
              <a:rPr lang="en-US" dirty="0"/>
              <a:t>Start with Test-Driven development</a:t>
            </a:r>
          </a:p>
          <a:p>
            <a:r>
              <a:rPr lang="en-US" dirty="0"/>
              <a:t>Utilize LINQ from the start</a:t>
            </a:r>
          </a:p>
          <a:p>
            <a:r>
              <a:rPr lang="en-US" dirty="0"/>
              <a:t>Make things simple and easy to replicate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7C7F1-1757-560F-02F9-427EE43A6A7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First, I had all 70+ stats in a single table entry, but then moved them to a table with ids per stat.</a:t>
            </a:r>
          </a:p>
        </p:txBody>
      </p:sp>
    </p:spTree>
    <p:extLst>
      <p:ext uri="{BB962C8B-B14F-4D97-AF65-F5344CB8AC3E}">
        <p14:creationId xmlns:p14="http://schemas.microsoft.com/office/powerpoint/2010/main" val="30839276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ED6B4-7CAF-D479-81DD-58E5D809E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56404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5BF18-3772-DFA1-EFC8-70FCAD84F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8FBAD-2573-A884-81D6-FE081C4D2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Cloud Character Sheet Storage</a:t>
            </a:r>
          </a:p>
          <a:p>
            <a:r>
              <a:rPr lang="en-US" dirty="0"/>
              <a:t>Character Sheet Sharing</a:t>
            </a:r>
          </a:p>
          <a:p>
            <a:r>
              <a:rPr lang="en-US" dirty="0"/>
              <a:t>Live Character Sheet Modification</a:t>
            </a:r>
          </a:p>
          <a:p>
            <a:r>
              <a:rPr lang="en-US" dirty="0"/>
              <a:t>User Creation </a:t>
            </a:r>
          </a:p>
          <a:p>
            <a:r>
              <a:rPr lang="en-US" dirty="0"/>
              <a:t>User Validation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122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941C2-2325-DAB1-6A42-907E5A82B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viable product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93679-5D73-B510-1B65-1E78952C1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Ability to create and delete character sheets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Real-time synchronization between basic character sheet edits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User registration and logging in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User password encryption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Username appropriateness filter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Grant user access using JWT schema </a:t>
            </a:r>
          </a:p>
        </p:txBody>
      </p:sp>
    </p:spTree>
    <p:extLst>
      <p:ext uri="{BB962C8B-B14F-4D97-AF65-F5344CB8AC3E}">
        <p14:creationId xmlns:p14="http://schemas.microsoft.com/office/powerpoint/2010/main" val="4283541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941C2-2325-DAB1-6A42-907E5A82B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1.0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93679-5D73-B510-1B65-1E78952C1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MVP hosted on Azure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Ability to share character sheets with other users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Responsive and user-friendly user interface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Need to have more view sizes than just widescreen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Automatic character sheet calculations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Ability to roll character stats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Ability to inflict status effects on a character that effect stats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User email verification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Useful character journal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Sections for events, allies/adversaries, companions, and other general notes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221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941C2-2325-DAB1-6A42-907E5A82B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2.0+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93679-5D73-B510-1B65-1E78952C1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Character creation wizard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Run through all the steps of the character creation process.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Ability to create and manage campaigns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Add users to campaigns, and add their characters to it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Chat service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Give game master access to modify/view user’s relevant characters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Live battle map</a:t>
            </a:r>
          </a:p>
        </p:txBody>
      </p:sp>
    </p:spTree>
    <p:extLst>
      <p:ext uri="{BB962C8B-B14F-4D97-AF65-F5344CB8AC3E}">
        <p14:creationId xmlns:p14="http://schemas.microsoft.com/office/powerpoint/2010/main" val="2713472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F2240-7833-2E42-4405-832BA3997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&amp;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434990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1220D2-B8F6-B4D8-68FC-831284A81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800" dirty="0"/>
              <a:t>Tech Stack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47B547"/>
          </a:solidFill>
          <a:ln w="38100" cap="rnd">
            <a:solidFill>
              <a:srgbClr val="47B54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DF1FBABD-4FBF-E79A-EA20-DD7E4CE3B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809004"/>
            <a:ext cx="7214616" cy="521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37897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DarkSeedLeftStep">
      <a:dk1>
        <a:srgbClr val="000000"/>
      </a:dk1>
      <a:lt1>
        <a:srgbClr val="FFFFFF"/>
      </a:lt1>
      <a:dk2>
        <a:srgbClr val="412E24"/>
      </a:dk2>
      <a:lt2>
        <a:srgbClr val="E8E2E8"/>
      </a:lt2>
      <a:accent1>
        <a:srgbClr val="47B547"/>
      </a:accent1>
      <a:accent2>
        <a:srgbClr val="6CB13B"/>
      </a:accent2>
      <a:accent3>
        <a:srgbClr val="98A942"/>
      </a:accent3>
      <a:accent4>
        <a:srgbClr val="B1933B"/>
      </a:accent4>
      <a:accent5>
        <a:srgbClr val="C3744D"/>
      </a:accent5>
      <a:accent6>
        <a:srgbClr val="B13B45"/>
      </a:accent6>
      <a:hlink>
        <a:srgbClr val="AF743A"/>
      </a:hlink>
      <a:folHlink>
        <a:srgbClr val="7F7F7F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1D16E220085B4E943ACAC50CC93823" ma:contentTypeVersion="17" ma:contentTypeDescription="Create a new document." ma:contentTypeScope="" ma:versionID="8460fa25357f55af16b0be5cd847f0ef">
  <xsd:schema xmlns:xsd="http://www.w3.org/2001/XMLSchema" xmlns:xs="http://www.w3.org/2001/XMLSchema" xmlns:p="http://schemas.microsoft.com/office/2006/metadata/properties" xmlns:ns3="00a36634-4382-49f9-bc4a-8401c7998965" xmlns:ns4="a593564f-47b6-41ad-85bc-3951713817cd" targetNamespace="http://schemas.microsoft.com/office/2006/metadata/properties" ma:root="true" ma:fieldsID="8eb59e679b0c3993fa2694743e9b6130" ns3:_="" ns4:_="">
    <xsd:import namespace="00a36634-4382-49f9-bc4a-8401c7998965"/>
    <xsd:import namespace="a593564f-47b6-41ad-85bc-3951713817c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a36634-4382-49f9-bc4a-8401c79989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93564f-47b6-41ad-85bc-3951713817c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0a36634-4382-49f9-bc4a-8401c7998965" xsi:nil="true"/>
  </documentManagement>
</p:properties>
</file>

<file path=customXml/itemProps1.xml><?xml version="1.0" encoding="utf-8"?>
<ds:datastoreItem xmlns:ds="http://schemas.openxmlformats.org/officeDocument/2006/customXml" ds:itemID="{A83DF2E7-B621-442C-89CD-41D69483B92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FED3346-96CB-4AE8-9BF0-14A3125E55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0a36634-4382-49f9-bc4a-8401c7998965"/>
    <ds:schemaRef ds:uri="a593564f-47b6-41ad-85bc-3951713817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756CDFB-2FD5-4CEA-BCBD-B9B1808B41CD}">
  <ds:schemaRefs>
    <ds:schemaRef ds:uri="http://purl.org/dc/terms/"/>
    <ds:schemaRef ds:uri="http://purl.org/dc/dcmitype/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a593564f-47b6-41ad-85bc-3951713817cd"/>
    <ds:schemaRef ds:uri="00a36634-4382-49f9-bc4a-8401c7998965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668</Words>
  <Application>Microsoft Office PowerPoint</Application>
  <PresentationFormat>Widescreen</PresentationFormat>
  <Paragraphs>138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Aptos</vt:lpstr>
      <vt:lpstr>Arial</vt:lpstr>
      <vt:lpstr>Courier New</vt:lpstr>
      <vt:lpstr>The Hand Bold</vt:lpstr>
      <vt:lpstr>The Serif Hand Black</vt:lpstr>
      <vt:lpstr>Wingdings</vt:lpstr>
      <vt:lpstr>SketchyVTI</vt:lpstr>
      <vt:lpstr>Sanctum TTRPG App</vt:lpstr>
      <vt:lpstr>The Sanctum Tabletop Roleplaying game</vt:lpstr>
      <vt:lpstr>Qualifications</vt:lpstr>
      <vt:lpstr>Use Cases</vt:lpstr>
      <vt:lpstr>Minimum viable product requirements</vt:lpstr>
      <vt:lpstr>Version 1.0 requirements</vt:lpstr>
      <vt:lpstr>Version 2.0+ requirements</vt:lpstr>
      <vt:lpstr>Design &amp; Implementation</vt:lpstr>
      <vt:lpstr>Tech Stack</vt:lpstr>
      <vt:lpstr>TryREsult&lt;T&gt;</vt:lpstr>
      <vt:lpstr>Database erd</vt:lpstr>
      <vt:lpstr>Main algorithmic complexity</vt:lpstr>
      <vt:lpstr>Modify By Path algorithm</vt:lpstr>
      <vt:lpstr>Async locking</vt:lpstr>
      <vt:lpstr>Real-time Synchronization</vt:lpstr>
      <vt:lpstr>Setup</vt:lpstr>
      <vt:lpstr>Data Flow</vt:lpstr>
      <vt:lpstr>INOTIFYTRACKED MODIFICATION</vt:lpstr>
      <vt:lpstr>Frontend</vt:lpstr>
      <vt:lpstr>Backend</vt:lpstr>
      <vt:lpstr>Character caching Background service</vt:lpstr>
      <vt:lpstr>Profanity Guard</vt:lpstr>
      <vt:lpstr>Armor Layering</vt:lpstr>
      <vt:lpstr>Armor Layering DIAGRAM</vt:lpstr>
      <vt:lpstr>Password encryption</vt:lpstr>
      <vt:lpstr>User Interface</vt:lpstr>
      <vt:lpstr>Testing</vt:lpstr>
      <vt:lpstr>Unit Testing</vt:lpstr>
      <vt:lpstr>Live Functionality Testing</vt:lpstr>
      <vt:lpstr>Deployment</vt:lpstr>
      <vt:lpstr>Web app Deployment</vt:lpstr>
      <vt:lpstr>Live DEMO</vt:lpstr>
      <vt:lpstr>Demonstrations</vt:lpstr>
      <vt:lpstr>What’s Next?</vt:lpstr>
      <vt:lpstr>Future Work</vt:lpstr>
      <vt:lpstr>Conclusion &amp; Lessons Learned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Partridge</dc:creator>
  <cp:lastModifiedBy>John Partridge</cp:lastModifiedBy>
  <cp:revision>3</cp:revision>
  <dcterms:created xsi:type="dcterms:W3CDTF">2024-05-06T12:39:23Z</dcterms:created>
  <dcterms:modified xsi:type="dcterms:W3CDTF">2024-05-06T19:29:03Z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0x0101007B1D16E220085B4E943ACAC50CC93823</vt:lpwstr>
  </property>
</Properties>
</file>